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7" r:id="rId9"/>
    <p:sldId id="309" r:id="rId10"/>
    <p:sldId id="308" r:id="rId11"/>
    <p:sldId id="263" r:id="rId12"/>
    <p:sldId id="264" r:id="rId13"/>
    <p:sldId id="285" r:id="rId14"/>
    <p:sldId id="271" r:id="rId15"/>
    <p:sldId id="273" r:id="rId16"/>
    <p:sldId id="274" r:id="rId17"/>
    <p:sldId id="292" r:id="rId18"/>
    <p:sldId id="286" r:id="rId19"/>
    <p:sldId id="289" r:id="rId20"/>
    <p:sldId id="288" r:id="rId21"/>
    <p:sldId id="287" r:id="rId22"/>
    <p:sldId id="290" r:id="rId23"/>
    <p:sldId id="291" r:id="rId24"/>
    <p:sldId id="302" r:id="rId25"/>
    <p:sldId id="296" r:id="rId26"/>
    <p:sldId id="297" r:id="rId27"/>
    <p:sldId id="298" r:id="rId28"/>
    <p:sldId id="299" r:id="rId29"/>
    <p:sldId id="300" r:id="rId30"/>
    <p:sldId id="304" r:id="rId31"/>
    <p:sldId id="303" r:id="rId32"/>
    <p:sldId id="301" r:id="rId33"/>
    <p:sldId id="281" r:id="rId34"/>
    <p:sldId id="282" r:id="rId35"/>
    <p:sldId id="305" r:id="rId36"/>
    <p:sldId id="284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11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1B9F2C-6C26-F443-BB38-614C5DC2E64E}" type="doc">
      <dgm:prSet loTypeId="urn:microsoft.com/office/officeart/2005/8/layout/pyramid3" loCatId="" qsTypeId="urn:microsoft.com/office/officeart/2005/8/quickstyle/simple4" qsCatId="simple" csTypeId="urn:microsoft.com/office/officeart/2005/8/colors/accent1_2" csCatId="accent1" phldr="1"/>
      <dgm:spPr/>
    </dgm:pt>
    <dgm:pt modelId="{A4D47ECF-9483-5D45-AE9C-06236950E4BD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Navigation</a:t>
          </a:r>
          <a:endParaRPr lang="en-US" sz="2400" dirty="0">
            <a:solidFill>
              <a:schemeClr val="bg1"/>
            </a:solidFill>
          </a:endParaRPr>
        </a:p>
      </dgm:t>
    </dgm:pt>
    <dgm:pt modelId="{0BEC7A35-BC83-AC48-909A-1B69A0473FBF}" type="parTrans" cxnId="{DD306DD5-CBFC-EB45-92B5-B397E4FF95C7}">
      <dgm:prSet/>
      <dgm:spPr/>
      <dgm:t>
        <a:bodyPr/>
        <a:lstStyle/>
        <a:p>
          <a:endParaRPr lang="en-US" sz="1200"/>
        </a:p>
      </dgm:t>
    </dgm:pt>
    <dgm:pt modelId="{70AFFE8D-3917-344C-8537-2BF6EDA11644}" type="sibTrans" cxnId="{DD306DD5-CBFC-EB45-92B5-B397E4FF95C7}">
      <dgm:prSet/>
      <dgm:spPr/>
      <dgm:t>
        <a:bodyPr/>
        <a:lstStyle/>
        <a:p>
          <a:endParaRPr lang="en-US" sz="1200"/>
        </a:p>
      </dgm:t>
    </dgm:pt>
    <dgm:pt modelId="{7F44FF91-6230-E64E-8973-6C30C94ECB62}">
      <dgm:prSet phldrT="[Text]" custT="1"/>
      <dgm:spPr/>
      <dgm:t>
        <a:bodyPr/>
        <a:lstStyle/>
        <a:p>
          <a:r>
            <a:rPr lang="en-US" sz="1800" dirty="0" err="1" smtClean="0">
              <a:solidFill>
                <a:srgbClr val="FFFFFF"/>
              </a:solidFill>
            </a:rPr>
            <a:t>Contentarea</a:t>
          </a:r>
          <a:r>
            <a:rPr lang="en-US" sz="1800" dirty="0" smtClean="0">
              <a:solidFill>
                <a:srgbClr val="FFFFFF"/>
              </a:solidFill>
            </a:rPr>
            <a:t> </a:t>
          </a:r>
          <a:r>
            <a:rPr lang="en-US" sz="1800" dirty="0" smtClean="0">
              <a:solidFill>
                <a:srgbClr val="FFFFFF"/>
              </a:solidFill>
            </a:rPr>
            <a:t>Skeleton</a:t>
          </a:r>
          <a:endParaRPr lang="en-US" sz="1800" dirty="0">
            <a:solidFill>
              <a:srgbClr val="FFFFFF"/>
            </a:solidFill>
          </a:endParaRPr>
        </a:p>
      </dgm:t>
    </dgm:pt>
    <dgm:pt modelId="{A8C72B88-380B-7140-BC5A-642EF9D3FAAA}" type="parTrans" cxnId="{B6434DB2-9E7F-7B4B-8700-94200FFCD8F5}">
      <dgm:prSet/>
      <dgm:spPr/>
      <dgm:t>
        <a:bodyPr/>
        <a:lstStyle/>
        <a:p>
          <a:endParaRPr lang="en-US" sz="1200"/>
        </a:p>
      </dgm:t>
    </dgm:pt>
    <dgm:pt modelId="{47B974F8-2058-0A46-9A0C-1434C864CB0B}" type="sibTrans" cxnId="{B6434DB2-9E7F-7B4B-8700-94200FFCD8F5}">
      <dgm:prSet/>
      <dgm:spPr/>
      <dgm:t>
        <a:bodyPr/>
        <a:lstStyle/>
        <a:p>
          <a:endParaRPr lang="en-US" sz="1200"/>
        </a:p>
      </dgm:t>
    </dgm:pt>
    <dgm:pt modelId="{464D0C0A-1D1C-9344-AEA1-51B32F163251}">
      <dgm:prSet phldrT="[Text]" custT="1"/>
      <dgm:spPr/>
      <dgm:t>
        <a:bodyPr/>
        <a:lstStyle/>
        <a:p>
          <a:r>
            <a:rPr lang="en-US" sz="1400" dirty="0" smtClean="0">
              <a:solidFill>
                <a:srgbClr val="FFFFFF"/>
              </a:solidFill>
            </a:rPr>
            <a:t>Specific Content</a:t>
          </a:r>
        </a:p>
        <a:p>
          <a:endParaRPr lang="en-US" sz="1400" dirty="0" smtClean="0">
            <a:solidFill>
              <a:srgbClr val="FFFFFF"/>
            </a:solidFill>
          </a:endParaRPr>
        </a:p>
        <a:p>
          <a:endParaRPr lang="en-US" sz="1400" dirty="0">
            <a:solidFill>
              <a:srgbClr val="FFFFFF"/>
            </a:solidFill>
          </a:endParaRPr>
        </a:p>
      </dgm:t>
    </dgm:pt>
    <dgm:pt modelId="{187F1588-35F2-FC49-BDB4-F26B507EB0CC}" type="parTrans" cxnId="{ABADFC86-095E-6848-9CF9-7EDCC7792C59}">
      <dgm:prSet/>
      <dgm:spPr/>
      <dgm:t>
        <a:bodyPr/>
        <a:lstStyle/>
        <a:p>
          <a:endParaRPr lang="en-US" sz="1200"/>
        </a:p>
      </dgm:t>
    </dgm:pt>
    <dgm:pt modelId="{E69E4C63-AC53-A940-89D3-8D5BAC8DC8E5}" type="sibTrans" cxnId="{ABADFC86-095E-6848-9CF9-7EDCC7792C59}">
      <dgm:prSet/>
      <dgm:spPr/>
      <dgm:t>
        <a:bodyPr/>
        <a:lstStyle/>
        <a:p>
          <a:endParaRPr lang="en-US" sz="1200"/>
        </a:p>
      </dgm:t>
    </dgm:pt>
    <dgm:pt modelId="{A2599267-0ABE-DF47-B930-FAA2D1F74C1D}" type="pres">
      <dgm:prSet presAssocID="{8F1B9F2C-6C26-F443-BB38-614C5DC2E64E}" presName="Name0" presStyleCnt="0">
        <dgm:presLayoutVars>
          <dgm:dir/>
          <dgm:animLvl val="lvl"/>
          <dgm:resizeHandles val="exact"/>
        </dgm:presLayoutVars>
      </dgm:prSet>
      <dgm:spPr/>
    </dgm:pt>
    <dgm:pt modelId="{A9D25D6C-FA42-8041-91A5-D222F7F8D5F1}" type="pres">
      <dgm:prSet presAssocID="{A4D47ECF-9483-5D45-AE9C-06236950E4BD}" presName="Name8" presStyleCnt="0"/>
      <dgm:spPr/>
    </dgm:pt>
    <dgm:pt modelId="{908E52A7-D4CB-124C-B7AB-A54F783CD2C5}" type="pres">
      <dgm:prSet presAssocID="{A4D47ECF-9483-5D45-AE9C-06236950E4BD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9A540F-AF6B-C548-8631-86198FF6D814}" type="pres">
      <dgm:prSet presAssocID="{A4D47ECF-9483-5D45-AE9C-06236950E4B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42A61-B696-8E4C-A6A5-2F5A356712DA}" type="pres">
      <dgm:prSet presAssocID="{7F44FF91-6230-E64E-8973-6C30C94ECB62}" presName="Name8" presStyleCnt="0"/>
      <dgm:spPr/>
    </dgm:pt>
    <dgm:pt modelId="{8C9A57EA-1364-C44E-BAFF-D56617D5D038}" type="pres">
      <dgm:prSet presAssocID="{7F44FF91-6230-E64E-8973-6C30C94ECB6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464FAE-479A-CA48-8340-8CA4329A50C9}" type="pres">
      <dgm:prSet presAssocID="{7F44FF91-6230-E64E-8973-6C30C94ECB6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39B446-5A54-9A45-829E-6D96E2D198BA}" type="pres">
      <dgm:prSet presAssocID="{464D0C0A-1D1C-9344-AEA1-51B32F163251}" presName="Name8" presStyleCnt="0"/>
      <dgm:spPr/>
    </dgm:pt>
    <dgm:pt modelId="{D32D6946-13AF-1B4A-BEF8-F613764BE02F}" type="pres">
      <dgm:prSet presAssocID="{464D0C0A-1D1C-9344-AEA1-51B32F16325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72F2B2-3872-794A-A7D5-E087756FBBD3}" type="pres">
      <dgm:prSet presAssocID="{464D0C0A-1D1C-9344-AEA1-51B32F16325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EF0F57-7367-0D48-B85F-0AA534B989CB}" type="presOf" srcId="{A4D47ECF-9483-5D45-AE9C-06236950E4BD}" destId="{359A540F-AF6B-C548-8631-86198FF6D814}" srcOrd="1" destOrd="0" presId="urn:microsoft.com/office/officeart/2005/8/layout/pyramid3"/>
    <dgm:cxn modelId="{DD306DD5-CBFC-EB45-92B5-B397E4FF95C7}" srcId="{8F1B9F2C-6C26-F443-BB38-614C5DC2E64E}" destId="{A4D47ECF-9483-5D45-AE9C-06236950E4BD}" srcOrd="0" destOrd="0" parTransId="{0BEC7A35-BC83-AC48-909A-1B69A0473FBF}" sibTransId="{70AFFE8D-3917-344C-8537-2BF6EDA11644}"/>
    <dgm:cxn modelId="{5BBD5299-7528-2C42-B06A-7925519F61FB}" type="presOf" srcId="{7F44FF91-6230-E64E-8973-6C30C94ECB62}" destId="{8C9A57EA-1364-C44E-BAFF-D56617D5D038}" srcOrd="0" destOrd="0" presId="urn:microsoft.com/office/officeart/2005/8/layout/pyramid3"/>
    <dgm:cxn modelId="{FA4A838D-38D2-B744-B266-9BFE2A1934F2}" type="presOf" srcId="{8F1B9F2C-6C26-F443-BB38-614C5DC2E64E}" destId="{A2599267-0ABE-DF47-B930-FAA2D1F74C1D}" srcOrd="0" destOrd="0" presId="urn:microsoft.com/office/officeart/2005/8/layout/pyramid3"/>
    <dgm:cxn modelId="{ABADFC86-095E-6848-9CF9-7EDCC7792C59}" srcId="{8F1B9F2C-6C26-F443-BB38-614C5DC2E64E}" destId="{464D0C0A-1D1C-9344-AEA1-51B32F163251}" srcOrd="2" destOrd="0" parTransId="{187F1588-35F2-FC49-BDB4-F26B507EB0CC}" sibTransId="{E69E4C63-AC53-A940-89D3-8D5BAC8DC8E5}"/>
    <dgm:cxn modelId="{85D0099B-EE49-4945-BC09-3193B1D4F1E4}" type="presOf" srcId="{A4D47ECF-9483-5D45-AE9C-06236950E4BD}" destId="{908E52A7-D4CB-124C-B7AB-A54F783CD2C5}" srcOrd="0" destOrd="0" presId="urn:microsoft.com/office/officeart/2005/8/layout/pyramid3"/>
    <dgm:cxn modelId="{70B6768A-0F2D-BD40-9D98-0797D5E91F60}" type="presOf" srcId="{464D0C0A-1D1C-9344-AEA1-51B32F163251}" destId="{D32D6946-13AF-1B4A-BEF8-F613764BE02F}" srcOrd="0" destOrd="0" presId="urn:microsoft.com/office/officeart/2005/8/layout/pyramid3"/>
    <dgm:cxn modelId="{0C28A585-9F5D-5E48-A2AE-12D344DD8374}" type="presOf" srcId="{7F44FF91-6230-E64E-8973-6C30C94ECB62}" destId="{F0464FAE-479A-CA48-8340-8CA4329A50C9}" srcOrd="1" destOrd="0" presId="urn:microsoft.com/office/officeart/2005/8/layout/pyramid3"/>
    <dgm:cxn modelId="{B6434DB2-9E7F-7B4B-8700-94200FFCD8F5}" srcId="{8F1B9F2C-6C26-F443-BB38-614C5DC2E64E}" destId="{7F44FF91-6230-E64E-8973-6C30C94ECB62}" srcOrd="1" destOrd="0" parTransId="{A8C72B88-380B-7140-BC5A-642EF9D3FAAA}" sibTransId="{47B974F8-2058-0A46-9A0C-1434C864CB0B}"/>
    <dgm:cxn modelId="{5C3C701F-0DBF-CE46-A92F-D899C63476DA}" type="presOf" srcId="{464D0C0A-1D1C-9344-AEA1-51B32F163251}" destId="{4972F2B2-3872-794A-A7D5-E087756FBBD3}" srcOrd="1" destOrd="0" presId="urn:microsoft.com/office/officeart/2005/8/layout/pyramid3"/>
    <dgm:cxn modelId="{B768C308-B52D-8D43-B46A-CF77977B8E48}" type="presParOf" srcId="{A2599267-0ABE-DF47-B930-FAA2D1F74C1D}" destId="{A9D25D6C-FA42-8041-91A5-D222F7F8D5F1}" srcOrd="0" destOrd="0" presId="urn:microsoft.com/office/officeart/2005/8/layout/pyramid3"/>
    <dgm:cxn modelId="{26F8F07E-3CD3-664F-B3E7-E96931559A56}" type="presParOf" srcId="{A9D25D6C-FA42-8041-91A5-D222F7F8D5F1}" destId="{908E52A7-D4CB-124C-B7AB-A54F783CD2C5}" srcOrd="0" destOrd="0" presId="urn:microsoft.com/office/officeart/2005/8/layout/pyramid3"/>
    <dgm:cxn modelId="{FA25A6E4-C194-9E43-95B2-8CDC01E5E2B8}" type="presParOf" srcId="{A9D25D6C-FA42-8041-91A5-D222F7F8D5F1}" destId="{359A540F-AF6B-C548-8631-86198FF6D814}" srcOrd="1" destOrd="0" presId="urn:microsoft.com/office/officeart/2005/8/layout/pyramid3"/>
    <dgm:cxn modelId="{A728804B-C0DE-5C4D-BB91-D1BB853AFD0F}" type="presParOf" srcId="{A2599267-0ABE-DF47-B930-FAA2D1F74C1D}" destId="{A9042A61-B696-8E4C-A6A5-2F5A356712DA}" srcOrd="1" destOrd="0" presId="urn:microsoft.com/office/officeart/2005/8/layout/pyramid3"/>
    <dgm:cxn modelId="{DFD1FD1D-6555-AF4C-9957-D8CF98DCEF88}" type="presParOf" srcId="{A9042A61-B696-8E4C-A6A5-2F5A356712DA}" destId="{8C9A57EA-1364-C44E-BAFF-D56617D5D038}" srcOrd="0" destOrd="0" presId="urn:microsoft.com/office/officeart/2005/8/layout/pyramid3"/>
    <dgm:cxn modelId="{0072F63D-CA10-5A45-981C-1E2EA9000585}" type="presParOf" srcId="{A9042A61-B696-8E4C-A6A5-2F5A356712DA}" destId="{F0464FAE-479A-CA48-8340-8CA4329A50C9}" srcOrd="1" destOrd="0" presId="urn:microsoft.com/office/officeart/2005/8/layout/pyramid3"/>
    <dgm:cxn modelId="{08563950-5A6D-7247-B0C5-178D10106F7E}" type="presParOf" srcId="{A2599267-0ABE-DF47-B930-FAA2D1F74C1D}" destId="{4E39B446-5A54-9A45-829E-6D96E2D198BA}" srcOrd="2" destOrd="0" presId="urn:microsoft.com/office/officeart/2005/8/layout/pyramid3"/>
    <dgm:cxn modelId="{E1AF4897-1CB2-AF47-958B-0259E4245A28}" type="presParOf" srcId="{4E39B446-5A54-9A45-829E-6D96E2D198BA}" destId="{D32D6946-13AF-1B4A-BEF8-F613764BE02F}" srcOrd="0" destOrd="0" presId="urn:microsoft.com/office/officeart/2005/8/layout/pyramid3"/>
    <dgm:cxn modelId="{9521F607-72AC-FF4C-B8A4-0F8C22EE2A9E}" type="presParOf" srcId="{4E39B446-5A54-9A45-829E-6D96E2D198BA}" destId="{4972F2B2-3872-794A-A7D5-E087756FBBD3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E52A7-D4CB-124C-B7AB-A54F783CD2C5}">
      <dsp:nvSpPr>
        <dsp:cNvPr id="0" name=""/>
        <dsp:cNvSpPr/>
      </dsp:nvSpPr>
      <dsp:spPr>
        <a:xfrm rot="10800000">
          <a:off x="0" y="0"/>
          <a:ext cx="5270500" cy="1089666"/>
        </a:xfrm>
        <a:prstGeom prst="trapezoid">
          <a:avLst>
            <a:gd name="adj" fmla="val 8061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Navigation</a:t>
          </a:r>
          <a:endParaRPr lang="en-US" sz="2400" kern="1200" dirty="0">
            <a:solidFill>
              <a:schemeClr val="bg1"/>
            </a:solidFill>
          </a:endParaRPr>
        </a:p>
      </dsp:txBody>
      <dsp:txXfrm rot="-10800000">
        <a:off x="922337" y="0"/>
        <a:ext cx="3425825" cy="1089666"/>
      </dsp:txXfrm>
    </dsp:sp>
    <dsp:sp modelId="{8C9A57EA-1364-C44E-BAFF-D56617D5D038}">
      <dsp:nvSpPr>
        <dsp:cNvPr id="0" name=""/>
        <dsp:cNvSpPr/>
      </dsp:nvSpPr>
      <dsp:spPr>
        <a:xfrm rot="10800000">
          <a:off x="878416" y="1089666"/>
          <a:ext cx="3513666" cy="1089666"/>
        </a:xfrm>
        <a:prstGeom prst="trapezoid">
          <a:avLst>
            <a:gd name="adj" fmla="val 8061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solidFill>
                <a:srgbClr val="FFFFFF"/>
              </a:solidFill>
            </a:rPr>
            <a:t>Contentarea</a:t>
          </a:r>
          <a:r>
            <a:rPr lang="en-US" sz="1800" kern="1200" dirty="0" smtClean="0">
              <a:solidFill>
                <a:srgbClr val="FFFFFF"/>
              </a:solidFill>
            </a:rPr>
            <a:t> </a:t>
          </a:r>
          <a:r>
            <a:rPr lang="en-US" sz="1800" kern="1200" dirty="0" smtClean="0">
              <a:solidFill>
                <a:srgbClr val="FFFFFF"/>
              </a:solidFill>
            </a:rPr>
            <a:t>Skeleton</a:t>
          </a:r>
          <a:endParaRPr lang="en-US" sz="1800" kern="1200" dirty="0">
            <a:solidFill>
              <a:srgbClr val="FFFFFF"/>
            </a:solidFill>
          </a:endParaRPr>
        </a:p>
      </dsp:txBody>
      <dsp:txXfrm rot="-10800000">
        <a:off x="1493308" y="1089666"/>
        <a:ext cx="2283883" cy="1089666"/>
      </dsp:txXfrm>
    </dsp:sp>
    <dsp:sp modelId="{D32D6946-13AF-1B4A-BEF8-F613764BE02F}">
      <dsp:nvSpPr>
        <dsp:cNvPr id="0" name=""/>
        <dsp:cNvSpPr/>
      </dsp:nvSpPr>
      <dsp:spPr>
        <a:xfrm rot="10800000">
          <a:off x="1756833" y="2179332"/>
          <a:ext cx="1756833" cy="1089666"/>
        </a:xfrm>
        <a:prstGeom prst="trapezoid">
          <a:avLst>
            <a:gd name="adj" fmla="val 8061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FFFFFF"/>
              </a:solidFill>
            </a:rPr>
            <a:t>Specific Content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 smtClean="0">
            <a:solidFill>
              <a:srgbClr val="FFFFFF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solidFill>
              <a:srgbClr val="FFFFFF"/>
            </a:solidFill>
          </a:endParaRPr>
        </a:p>
      </dsp:txBody>
      <dsp:txXfrm rot="-10800000">
        <a:off x="1756833" y="2179332"/>
        <a:ext cx="1756833" cy="1089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96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7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0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5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5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6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6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8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4BB2E-CC74-E343-AEC4-8B6755E1F585}" type="datetimeFigureOut">
              <a:rPr lang="en-US" smtClean="0"/>
              <a:t>2/24/14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8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TextBox 3"/>
          <p:cNvSpPr txBox="1"/>
          <p:nvPr/>
        </p:nvSpPr>
        <p:spPr>
          <a:xfrm>
            <a:off x="349564" y="5534168"/>
            <a:ext cx="346505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F-style Layout: YouTube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7969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975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Exceptions to F-Layout Rule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F-Layout does not necessarily mean you </a:t>
            </a:r>
            <a:r>
              <a:rPr lang="en-US" sz="2000" u="sng" dirty="0" smtClean="0">
                <a:solidFill>
                  <a:schemeClr val="bg1"/>
                </a:solidFill>
                <a:latin typeface="Museo Sans 100"/>
                <a:cs typeface="Museo Sans 100"/>
              </a:rPr>
              <a:t>must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have a top bar with a logo on the top-left.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Layouts that feature images on the top with navigation on the bottom is becoming popular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Spotlight is on the image to create an emotional appeal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92724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2013-09-22 03.05.5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r="754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017636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Bottom Navigation: Facebook Home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747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358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Website Layout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Website design is a top-down (inverted pyramid) process: design from general skeleton to specific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01144947"/>
              </p:ext>
            </p:extLst>
          </p:nvPr>
        </p:nvGraphicFramePr>
        <p:xfrm>
          <a:off x="1947333" y="3377334"/>
          <a:ext cx="5270500" cy="3268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2291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389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Navigation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Perhaps the most important element of your website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Almost all websites need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lot of website layouts stem from the position of a navigation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Two common methods: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Top bar (Ex. Facebook)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Sidebar (Ex.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TweetDeck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Usually used in conjunction with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Position:fixed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123855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531279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Top Navigation: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Dribbble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9067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290783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Side Navigation: 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Iris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9067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694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Be Creative!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Your navigation doesn’t need to physically stick to the corner of the window. 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Google Maps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New MySpace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Your navigation doesn’t need to be visible at all times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73230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781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Contentarea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Contentarea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is the area encapsulating your content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Important to create a skeleton for the area where all of your content will go in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Usually established through a centered 960px container</a:t>
            </a:r>
          </a:p>
        </p:txBody>
      </p:sp>
    </p:spTree>
    <p:extLst>
      <p:ext uri="{BB962C8B-B14F-4D97-AF65-F5344CB8AC3E}">
        <p14:creationId xmlns:p14="http://schemas.microsoft.com/office/powerpoint/2010/main" val="247052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2013-09-30 03.44.1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r="817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2939266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Contentarea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: Stripe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4888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154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Previous Class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useo Sans 100"/>
                <a:cs typeface="Museo Sans 100"/>
              </a:rPr>
              <a:t>Macro-level spacing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useo Sans 100"/>
                <a:cs typeface="Museo Sans 100"/>
              </a:rPr>
              <a:t>Gives an element a structure &amp; “room to breathe”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useo Sans 100"/>
                <a:cs typeface="Museo Sans 100"/>
              </a:rPr>
              <a:t>Padding: Spacing within an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useo Sans 100"/>
                <a:cs typeface="Museo Sans 100"/>
              </a:rPr>
              <a:t>Margin: Spacing between elements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useo Sans 100"/>
                <a:cs typeface="Museo Sans 100"/>
              </a:rPr>
              <a:t>Micro-level spacing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useo Sans 100"/>
                <a:cs typeface="Museo Sans 100"/>
              </a:rPr>
              <a:t>Influences the legibility of text</a:t>
            </a:r>
          </a:p>
          <a:p>
            <a:pPr marL="800100" lvl="1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useo Sans 100"/>
                <a:cs typeface="Museo Sans 100"/>
              </a:rPr>
              <a:t>Make sure your spacing makes your UI simple, but not barren.</a:t>
            </a:r>
          </a:p>
        </p:txBody>
      </p:sp>
    </p:spTree>
    <p:extLst>
      <p:ext uri="{BB962C8B-B14F-4D97-AF65-F5344CB8AC3E}">
        <p14:creationId xmlns:p14="http://schemas.microsoft.com/office/powerpoint/2010/main" val="170636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3-09-30 03.43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r="817"/>
          <a:stretch>
            <a:fillRect/>
          </a:stretch>
        </p:blipFill>
        <p:spPr>
          <a:xfrm>
            <a:off x="3209" y="1"/>
            <a:ext cx="9140791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054682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Contentarea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Tumblr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44750" y="1957917"/>
            <a:ext cx="3323167" cy="1534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642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Specific Content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This is the area specific to your website – will highly vary depending on the purpose of your website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Personal &amp; Promotional Websites: “Slides”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Blog &amp; Application Websites: “Posts”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…limitless room for creativity!</a:t>
            </a:r>
          </a:p>
        </p:txBody>
      </p:sp>
    </p:spTree>
    <p:extLst>
      <p:ext uri="{BB962C8B-B14F-4D97-AF65-F5344CB8AC3E}">
        <p14:creationId xmlns:p14="http://schemas.microsoft.com/office/powerpoint/2010/main" val="362494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dio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3" r="-2886" b="21475"/>
          <a:stretch/>
        </p:blipFill>
        <p:spPr>
          <a:xfrm>
            <a:off x="1747659" y="-14470"/>
            <a:ext cx="5525206" cy="687247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00906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Content Style – “Slide”: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Rdio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9267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3-09-30 03.57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493492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Content Style – “Slide”: Strikingly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1619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341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Divide and Conquer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Think about your website into individual components, and design them separately in order.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Remember: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Horizontal stacking – Floats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Vertical stacking – Does automatically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On top of each other – position absolute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Each individual component will be its own div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Master this and you can take “any design” into code!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15402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89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Exercise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652" y="3084738"/>
            <a:ext cx="836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should you design first?</a:t>
            </a:r>
            <a:endParaRPr lang="en-US" sz="2400" i="1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69510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02-24 11.1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3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25"/>
          <a:stretch/>
        </p:blipFill>
        <p:spPr>
          <a:xfrm>
            <a:off x="0" y="1701033"/>
            <a:ext cx="9144000" cy="793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103946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Logo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Navigation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Stream | Activity | Collections |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Soundbox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Search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Search box | User | Add</a:t>
            </a:r>
          </a:p>
          <a:p>
            <a:pPr marL="1257300" lvl="2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Implementation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Horizontal =&gt; Floats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17487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4" b="72220"/>
          <a:stretch/>
        </p:blipFill>
        <p:spPr>
          <a:xfrm>
            <a:off x="0" y="1485569"/>
            <a:ext cx="9144000" cy="11340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103946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Cover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Content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Title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Explore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Some dots</a:t>
            </a:r>
          </a:p>
          <a:p>
            <a:pPr lvl="2"/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Implementation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Cover (position: absolute)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Content (position: absolute)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Align vertically using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divs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17487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1" b="41132"/>
          <a:stretch/>
        </p:blipFill>
        <p:spPr>
          <a:xfrm>
            <a:off x="0" y="1270106"/>
            <a:ext cx="9144000" cy="213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863741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3 Parts: Sidebar, Gallery, Toolbar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bit complicated if you think about making this responsive (viewable in multiple screen sizes)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Assume the size is fixed for this example only: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Horizontal stack =&gt; Floats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69763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Today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How should we create a layout of the website?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Positioning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Knowing where to place certain elements is a key to establishing strong emphasis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39643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1" b="41132"/>
          <a:stretch/>
        </p:blipFill>
        <p:spPr>
          <a:xfrm>
            <a:off x="0" y="1270106"/>
            <a:ext cx="9144000" cy="213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863741"/>
            <a:ext cx="2649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Sidebar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Thumbnail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Name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Date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Contribution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7404" y="3863741"/>
            <a:ext cx="2649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Content (4X)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Thumbnail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Title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Episode / Release Date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9449" y="3854103"/>
            <a:ext cx="2649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Toolbox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Collect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Gallery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Some music thing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44471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27781" r="82390" b="41132"/>
          <a:stretch/>
        </p:blipFill>
        <p:spPr>
          <a:xfrm>
            <a:off x="249472" y="1270106"/>
            <a:ext cx="1360756" cy="1655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0330" y="1270106"/>
            <a:ext cx="5246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Simple – just stack things vertically using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divs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5" name="Picture 4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27781" r="16168" b="41132"/>
          <a:stretch/>
        </p:blipFill>
        <p:spPr>
          <a:xfrm>
            <a:off x="249472" y="3220623"/>
            <a:ext cx="6055367" cy="2131962"/>
          </a:xfrm>
          <a:prstGeom prst="rect">
            <a:avLst/>
          </a:prstGeom>
        </p:spPr>
      </p:pic>
      <p:pic>
        <p:nvPicPr>
          <p:cNvPr id="6" name="Picture 5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8" t="27781" r="3022" b="41132"/>
          <a:stretch/>
        </p:blipFill>
        <p:spPr>
          <a:xfrm>
            <a:off x="1723625" y="1270106"/>
            <a:ext cx="1440134" cy="1655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9472" y="5618389"/>
            <a:ext cx="5246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Horizontal stack =&gt; Floats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44471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8" b="3431"/>
          <a:stretch/>
        </p:blipFill>
        <p:spPr>
          <a:xfrm>
            <a:off x="0" y="1451548"/>
            <a:ext cx="9144000" cy="5103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2287450"/>
            <a:ext cx="8365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3 Parts: Controls, Progress Bar, Options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Horizontal stack =&gt; Floats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Controls (Horizontal stack =&gt; Floats)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Repeat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Play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Shuffle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Progressbar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(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Kinda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complicated – you will do this for HW4!)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Options (Horizontal stack =&gt; Floats)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Like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Dislike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Volume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69763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309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Single Visual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109060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fullscreen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background image underneath with a plenty of spacing &amp; simple typography overhead.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Single Visual Design is a trending design technique used in many websites recently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Used widely in landing page designs</a:t>
            </a:r>
          </a:p>
        </p:txBody>
      </p:sp>
    </p:spTree>
    <p:extLst>
      <p:ext uri="{BB962C8B-B14F-4D97-AF65-F5344CB8AC3E}">
        <p14:creationId xmlns:p14="http://schemas.microsoft.com/office/powerpoint/2010/main" val="1209755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99485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Single Visual Landing Page: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Numbrs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74270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15489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Single Visual Landing Page: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Kpopcon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55061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66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Review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F-style Layout: Place the most important element is top-left -&gt; bottom-right order</a:t>
            </a:r>
          </a:p>
          <a:p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General Layout Design: Start from general to specific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Navigation =&gt;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Contentarea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=&gt; Content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Divide and conquer: Think about your website as a sum of individual components as you turn it into a code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Single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Visual Design: excellent way to provoke emotion for your landing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page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729423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heatmap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0" y="1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72869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How we scan web pages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1167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310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Introducing the F-Layout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Fundamental idea: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 </a:t>
            </a:r>
            <a:r>
              <a:rPr lang="en-US" sz="2000" u="sng" dirty="0" smtClean="0">
                <a:solidFill>
                  <a:schemeClr val="bg1"/>
                </a:solidFill>
                <a:latin typeface="Museo Sans 100"/>
                <a:cs typeface="Museo Sans 100"/>
              </a:rPr>
              <a:t>We scan web pages from top-left to bottom-right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Therefore: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 your websites by placing the most important elements on the top-left =&gt; top-right =&gt; center-left =&gt; so on…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Example: The Facebook Top Bar!</a:t>
            </a:r>
          </a:p>
        </p:txBody>
      </p:sp>
    </p:spTree>
    <p:extLst>
      <p:ext uri="{BB962C8B-B14F-4D97-AF65-F5344CB8AC3E}">
        <p14:creationId xmlns:p14="http://schemas.microsoft.com/office/powerpoint/2010/main" val="272438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f-pattern-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6" b="8546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51649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f-pattern-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6" b="8546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51649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349564" y="5534168"/>
            <a:ext cx="3095888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F-style Layout: Gmail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7969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TextBox 3"/>
          <p:cNvSpPr txBox="1"/>
          <p:nvPr/>
        </p:nvSpPr>
        <p:spPr>
          <a:xfrm>
            <a:off x="349564" y="5534168"/>
            <a:ext cx="348615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F-style Layout: Google+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8400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781</Words>
  <Application>Microsoft Macintosh PowerPoint</Application>
  <PresentationFormat>On-screen Show (4:3)</PresentationFormat>
  <Paragraphs>158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36</cp:revision>
  <dcterms:created xsi:type="dcterms:W3CDTF">2013-09-22T09:43:26Z</dcterms:created>
  <dcterms:modified xsi:type="dcterms:W3CDTF">2014-02-25T08:32:56Z</dcterms:modified>
</cp:coreProperties>
</file>